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3" r:id="rId2"/>
    <p:sldId id="294" r:id="rId3"/>
    <p:sldId id="297" r:id="rId4"/>
    <p:sldId id="296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C29C"/>
    <a:srgbClr val="005800"/>
    <a:srgbClr val="CC6600"/>
    <a:srgbClr val="CCFFCC"/>
    <a:srgbClr val="FFCCFF"/>
    <a:srgbClr val="CC0099"/>
    <a:srgbClr val="008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7" autoAdjust="0"/>
    <p:restoredTop sz="94660"/>
  </p:normalViewPr>
  <p:slideViewPr>
    <p:cSldViewPr>
      <p:cViewPr varScale="1">
        <p:scale>
          <a:sx n="85" d="100"/>
          <a:sy n="85" d="100"/>
        </p:scale>
        <p:origin x="-177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64A65F-7C06-46C3-A80D-647FCC92F39F}" type="datetimeFigureOut">
              <a:rPr lang="en-US"/>
              <a:pPr>
                <a:defRPr/>
              </a:pPr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53C2B8-2230-4A78-9803-9DBB5F6D3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80B05-9DA3-4791-9E3F-032A270D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CEF72-554F-4999-BA0C-2B7E1895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52BA-CEF1-403C-8717-320E808B5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7B957-29ED-4218-9145-CF797DEF4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5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8832-B53B-416F-99DD-4AF9E8E3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E1DC-46AB-42C7-B303-936960A5D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F9BE-3F1F-4E02-9FB0-A64081D34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CD330-5C53-4361-AAEC-E8E35FEAA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4B1F-9557-400C-ADB3-AD7BDC39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1B8E-8986-4EE0-A300-8A0022D08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9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AF10-4886-4973-AD29-63D3A8F32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8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6E2C91-EBDE-4510-B152-14F1FB339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6477000" cy="1143000"/>
          </a:xfrm>
        </p:spPr>
        <p:txBody>
          <a:bodyPr/>
          <a:lstStyle/>
          <a:p>
            <a:pPr algn="l"/>
            <a:r>
              <a:rPr lang="en-US" altLang="en-US" sz="3600" dirty="0" err="1" smtClean="0"/>
              <a:t>Práctica</a:t>
            </a:r>
            <a:r>
              <a:rPr lang="en-US" altLang="en-US" sz="3600" dirty="0" smtClean="0"/>
              <a:t> </a:t>
            </a:r>
            <a:r>
              <a:rPr lang="en-US" altLang="en-US" sz="2000" i="1" dirty="0" smtClean="0"/>
              <a:t>Spanish 2 &amp; Spanish 2 MCR</a:t>
            </a:r>
            <a:br>
              <a:rPr lang="en-US" altLang="en-US" sz="2000" i="1" dirty="0" smtClean="0"/>
            </a:br>
            <a:r>
              <a:rPr lang="en-US" altLang="en-US" sz="2000" i="1" dirty="0" err="1" smtClean="0"/>
              <a:t>martes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el 26 de </a:t>
            </a:r>
            <a:r>
              <a:rPr lang="en-US" altLang="en-US" sz="2000" dirty="0" err="1" smtClean="0"/>
              <a:t>agosto</a:t>
            </a:r>
            <a:r>
              <a:rPr lang="en-US" altLang="en-US" sz="2000" dirty="0" smtClean="0"/>
              <a:t>, 2014</a:t>
            </a:r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2563"/>
            <a:ext cx="1849438" cy="935037"/>
          </a:xfrm>
        </p:spPr>
      </p:pic>
      <p:sp>
        <p:nvSpPr>
          <p:cNvPr id="2" name="TextBox 1"/>
          <p:cNvSpPr txBox="1"/>
          <p:nvPr/>
        </p:nvSpPr>
        <p:spPr>
          <a:xfrm>
            <a:off x="304800" y="1295400"/>
            <a:ext cx="85344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u="sng" dirty="0"/>
              <a:t>Scenario</a:t>
            </a:r>
            <a:r>
              <a:rPr lang="en-US" altLang="en-US" sz="2000" b="1" dirty="0"/>
              <a:t>: Your friend is on Link Crew, and is helping </a:t>
            </a:r>
            <a:r>
              <a:rPr lang="en-US" altLang="en-US" sz="2000" b="1" dirty="0" smtClean="0"/>
              <a:t>Carlos on his first day at Peninsula HS. Carlos is a </a:t>
            </a:r>
            <a:r>
              <a:rPr lang="en-US" altLang="en-US" sz="2000" b="1" dirty="0"/>
              <a:t>9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 grader from </a:t>
            </a:r>
            <a:r>
              <a:rPr lang="en-US" altLang="en-US" sz="2000" b="1" dirty="0" smtClean="0"/>
              <a:t>Spain </a:t>
            </a:r>
            <a:r>
              <a:rPr lang="en-US" altLang="en-US" sz="2000" b="1" dirty="0"/>
              <a:t>who doesn’t speak any English. </a:t>
            </a:r>
            <a:r>
              <a:rPr lang="en-US" altLang="en-US" sz="2000" b="1" dirty="0" smtClean="0"/>
              <a:t>Your friend thinks you’re </a:t>
            </a:r>
            <a:r>
              <a:rPr lang="en-US" altLang="en-US" sz="2000" b="1" dirty="0"/>
              <a:t>a Spanish expert, </a:t>
            </a:r>
            <a:r>
              <a:rPr lang="en-US" altLang="en-US" sz="2000" b="1" dirty="0" smtClean="0"/>
              <a:t>so help </a:t>
            </a:r>
            <a:r>
              <a:rPr lang="en-US" altLang="en-US" sz="2000" b="1" dirty="0"/>
              <a:t>him </a:t>
            </a:r>
            <a:r>
              <a:rPr lang="en-US" altLang="en-US" sz="2000" b="1" dirty="0" smtClean="0"/>
              <a:t>out by translating these questions he wants to ask.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Copy </a:t>
            </a:r>
            <a:r>
              <a:rPr lang="en-US" altLang="en-US" sz="2000" b="1" dirty="0">
                <a:solidFill>
                  <a:srgbClr val="FF0000"/>
                </a:solidFill>
              </a:rPr>
              <a:t>the English phrase, then write the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Spanish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85344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Hi, how are you? What’s your name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What class do you have first period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Where is your backpack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Do you have all your books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Do you need a pen or pencil</a:t>
            </a:r>
            <a:r>
              <a:rPr lang="en-US" altLang="en-US" sz="2400" dirty="0" smtClean="0"/>
              <a:t>?</a:t>
            </a:r>
            <a:endParaRPr lang="en-US" altLang="en-US" sz="2400" dirty="0"/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</a:pPr>
            <a:r>
              <a:rPr lang="en-US" altLang="en-US" sz="2400" dirty="0"/>
              <a:t>Do you know how to find the bathroom</a:t>
            </a:r>
            <a:r>
              <a:rPr lang="en-US" altLang="en-US" sz="2400" dirty="0" smtClean="0"/>
              <a:t>?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35306" y="182259"/>
            <a:ext cx="6477000" cy="1143000"/>
          </a:xfrm>
        </p:spPr>
        <p:txBody>
          <a:bodyPr/>
          <a:lstStyle/>
          <a:p>
            <a:pPr algn="l"/>
            <a:r>
              <a:rPr lang="en-US" altLang="en-US" sz="2400" b="1" dirty="0" err="1" smtClean="0"/>
              <a:t>Repaso</a:t>
            </a:r>
            <a:r>
              <a:rPr lang="en-US" altLang="en-US" sz="2400" b="1" dirty="0" smtClean="0"/>
              <a:t> de </a:t>
            </a:r>
            <a:r>
              <a:rPr lang="en-US" altLang="en-US" sz="2400" b="1" dirty="0" err="1" smtClean="0"/>
              <a:t>español</a:t>
            </a:r>
            <a:r>
              <a:rPr lang="en-US" altLang="en-US" sz="2400" b="1" dirty="0" smtClean="0"/>
              <a:t> 1 – </a:t>
            </a:r>
            <a:r>
              <a:rPr lang="en-US" altLang="en-US" sz="2400" b="1" dirty="0" err="1" smtClean="0"/>
              <a:t>Pensar</a:t>
            </a:r>
            <a:r>
              <a:rPr lang="en-US" altLang="en-US" sz="2400" b="1" dirty="0" smtClean="0"/>
              <a:t> y </a:t>
            </a:r>
            <a:r>
              <a:rPr lang="en-US" altLang="en-US" sz="2400" b="1" dirty="0" err="1" smtClean="0"/>
              <a:t>escribir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2000" i="1" dirty="0" smtClean="0"/>
              <a:t>Spanish </a:t>
            </a:r>
            <a:r>
              <a:rPr lang="en-US" altLang="en-US" sz="2000" i="1" dirty="0" smtClean="0"/>
              <a:t>2 &amp; Spanish 2 MCR</a:t>
            </a:r>
            <a:br>
              <a:rPr lang="en-US" altLang="en-US" sz="2000" i="1" dirty="0" smtClean="0"/>
            </a:br>
            <a:r>
              <a:rPr lang="en-US" altLang="en-US" sz="2000" i="1" dirty="0" err="1" smtClean="0"/>
              <a:t>martes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el 26 de </a:t>
            </a:r>
            <a:r>
              <a:rPr lang="en-US" altLang="en-US" sz="2000" dirty="0" err="1" smtClean="0"/>
              <a:t>agosto</a:t>
            </a:r>
            <a:r>
              <a:rPr lang="en-US" altLang="en-US" sz="2000" dirty="0" smtClean="0"/>
              <a:t>, 2014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182563"/>
            <a:ext cx="917378" cy="9144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259"/>
            <a:ext cx="938786" cy="935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6002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BRAINSTORM:</a:t>
            </a:r>
          </a:p>
          <a:p>
            <a:r>
              <a:rPr lang="en-US" sz="2000" dirty="0" smtClean="0"/>
              <a:t>What are some commonly used phrases in Spanish conversations? Focus on meeting someone, greetings, and getting to know people, introducing yourself to people, etc. </a:t>
            </a:r>
          </a:p>
          <a:p>
            <a:endParaRPr lang="en-US" sz="2000" dirty="0"/>
          </a:p>
          <a:p>
            <a:r>
              <a:rPr lang="en-US" sz="2000" dirty="0" smtClean="0"/>
              <a:t>Write down as many phrases as you can think of in 5 minutes.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9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477000" cy="1143000"/>
          </a:xfrm>
        </p:spPr>
        <p:txBody>
          <a:bodyPr/>
          <a:lstStyle/>
          <a:p>
            <a:pPr algn="l"/>
            <a:r>
              <a:rPr lang="en-US" altLang="en-US" sz="3600" dirty="0" err="1" smtClean="0"/>
              <a:t>Actividad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grupos</a:t>
            </a:r>
            <a:r>
              <a:rPr lang="en-US" altLang="en-US" sz="3600" dirty="0" smtClean="0"/>
              <a:t> de 2-4</a:t>
            </a:r>
            <a:br>
              <a:rPr lang="en-US" altLang="en-US" sz="3600" dirty="0" smtClean="0"/>
            </a:br>
            <a:r>
              <a:rPr lang="en-US" altLang="en-US" sz="2000" i="1" dirty="0" smtClean="0"/>
              <a:t>Spanish 2 &amp; Spanish 2 MCR</a:t>
            </a:r>
            <a:br>
              <a:rPr lang="en-US" altLang="en-US" sz="2000" i="1" dirty="0" smtClean="0"/>
            </a:br>
            <a:r>
              <a:rPr lang="en-US" altLang="en-US" sz="2000" i="1" dirty="0" err="1" smtClean="0"/>
              <a:t>martes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el 26 de </a:t>
            </a:r>
            <a:r>
              <a:rPr lang="en-US" altLang="en-US" sz="2000" dirty="0" err="1" smtClean="0"/>
              <a:t>agosto</a:t>
            </a:r>
            <a:r>
              <a:rPr lang="en-US" altLang="en-US" sz="2000" dirty="0" smtClean="0"/>
              <a:t>, 2014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2288691" cy="160677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2562332" cy="302558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381000" y="1676400"/>
            <a:ext cx="4114800" cy="1219200"/>
          </a:xfrm>
          <a:prstGeom prst="wedgeRoundRectCallout">
            <a:avLst>
              <a:gd name="adj1" fmla="val -44683"/>
              <a:gd name="adj2" fmla="val 87500"/>
              <a:gd name="adj3" fmla="val 16667"/>
            </a:avLst>
          </a:prstGeom>
          <a:solidFill>
            <a:srgbClr val="7CC2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1990164"/>
            <a:ext cx="5230906" cy="1210235"/>
          </a:xfrm>
          <a:prstGeom prst="wedgeRoundRectCallout">
            <a:avLst>
              <a:gd name="adj1" fmla="val -70781"/>
              <a:gd name="adj2" fmla="val 617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505200" y="3200398"/>
            <a:ext cx="4495800" cy="762001"/>
          </a:xfrm>
          <a:prstGeom prst="wedgeRoundRectCallout">
            <a:avLst>
              <a:gd name="adj1" fmla="val -95879"/>
              <a:gd name="adj2" fmla="val 29656"/>
              <a:gd name="adj3" fmla="val 16667"/>
            </a:avLst>
          </a:prstGeom>
          <a:solidFill>
            <a:srgbClr val="7CC2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3810000" y="3931024"/>
            <a:ext cx="5159188" cy="1326776"/>
          </a:xfrm>
          <a:prstGeom prst="wedgeRoundRectCallout">
            <a:avLst>
              <a:gd name="adj1" fmla="val -69988"/>
              <a:gd name="adj2" fmla="val -36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3352800" y="4616822"/>
            <a:ext cx="4267200" cy="977154"/>
          </a:xfrm>
          <a:prstGeom prst="wedgeRoundRectCallout">
            <a:avLst>
              <a:gd name="adj1" fmla="val -97572"/>
              <a:gd name="adj2" fmla="val -25070"/>
              <a:gd name="adj3" fmla="val 16667"/>
            </a:avLst>
          </a:prstGeom>
          <a:solidFill>
            <a:srgbClr val="7CC2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3805518" y="5562600"/>
            <a:ext cx="5159188" cy="1129554"/>
          </a:xfrm>
          <a:prstGeom prst="wedgeRoundRectCallout">
            <a:avLst>
              <a:gd name="adj1" fmla="val -95183"/>
              <a:gd name="adj2" fmla="val -144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1" y="1624788"/>
            <a:ext cx="3733800" cy="53245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INSTRUCCIONES: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grupos</a:t>
            </a:r>
            <a:r>
              <a:rPr lang="en-US" sz="2000" dirty="0">
                <a:solidFill>
                  <a:schemeClr val="tx1"/>
                </a:solidFill>
              </a:rPr>
              <a:t> de 2-4 personas, </a:t>
            </a:r>
            <a:r>
              <a:rPr lang="en-US" sz="2000" dirty="0" err="1">
                <a:solidFill>
                  <a:schemeClr val="tx1"/>
                </a:solidFill>
              </a:rPr>
              <a:t>inventen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conversación</a:t>
            </a:r>
            <a:r>
              <a:rPr lang="en-US" sz="2000" dirty="0">
                <a:solidFill>
                  <a:schemeClr val="tx1"/>
                </a:solidFill>
              </a:rPr>
              <a:t> con dos </a:t>
            </a:r>
            <a:r>
              <a:rPr lang="en-US" sz="2000" dirty="0" err="1">
                <a:solidFill>
                  <a:schemeClr val="tx1"/>
                </a:solidFill>
              </a:rPr>
              <a:t>caracteres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*</a:t>
            </a:r>
            <a:r>
              <a:rPr lang="en-US" sz="2000" dirty="0" err="1">
                <a:solidFill>
                  <a:schemeClr val="tx1"/>
                </a:solidFill>
              </a:rPr>
              <a:t>Es</a:t>
            </a:r>
            <a:r>
              <a:rPr lang="en-US" sz="2000" dirty="0">
                <a:solidFill>
                  <a:schemeClr val="tx1"/>
                </a:solidFill>
              </a:rPr>
              <a:t> la </a:t>
            </a:r>
            <a:r>
              <a:rPr lang="en-US" sz="2000" dirty="0" err="1">
                <a:solidFill>
                  <a:schemeClr val="tx1"/>
                </a:solidFill>
              </a:rPr>
              <a:t>primera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vez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ellos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conocen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¿</a:t>
            </a:r>
            <a:r>
              <a:rPr lang="en-US" sz="2000" dirty="0" err="1">
                <a:solidFill>
                  <a:schemeClr val="tx1"/>
                </a:solidFill>
              </a:rPr>
              <a:t>Qué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dicen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  <a:r>
              <a:rPr lang="en-US" sz="2000" dirty="0" err="1">
                <a:solidFill>
                  <a:schemeClr val="tx1"/>
                </a:solidFill>
              </a:rPr>
              <a:t>Piensen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conversaciones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típicas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La </a:t>
            </a:r>
            <a:r>
              <a:rPr lang="en-US" sz="2000" dirty="0" err="1">
                <a:solidFill>
                  <a:schemeClr val="tx1"/>
                </a:solidFill>
              </a:rPr>
              <a:t>conversación</a:t>
            </a:r>
            <a:r>
              <a:rPr lang="en-US" sz="2000" dirty="0">
                <a:solidFill>
                  <a:schemeClr val="tx1"/>
                </a:solidFill>
              </a:rPr>
              <a:t> continue, y </a:t>
            </a:r>
            <a:r>
              <a:rPr lang="en-US" sz="2000" dirty="0" err="1">
                <a:solidFill>
                  <a:schemeClr val="tx1"/>
                </a:solidFill>
              </a:rPr>
              <a:t>ellos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hablan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gustos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familias</a:t>
            </a:r>
            <a:r>
              <a:rPr lang="en-US" sz="2000" dirty="0">
                <a:solidFill>
                  <a:schemeClr val="tx1"/>
                </a:solidFill>
              </a:rPr>
              <a:t>, y </a:t>
            </a:r>
            <a:r>
              <a:rPr lang="en-US" sz="2000" dirty="0" err="1">
                <a:solidFill>
                  <a:schemeClr val="tx1"/>
                </a:solidFill>
              </a:rPr>
              <a:t>vidas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¡</a:t>
            </a:r>
            <a:r>
              <a:rPr lang="en-US" sz="2000" dirty="0" err="1">
                <a:solidFill>
                  <a:schemeClr val="tx1"/>
                </a:solidFill>
              </a:rPr>
              <a:t>Pueden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creativos</a:t>
            </a:r>
            <a:r>
              <a:rPr lang="en-US" sz="2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94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477000" cy="1143000"/>
          </a:xfrm>
        </p:spPr>
        <p:txBody>
          <a:bodyPr/>
          <a:lstStyle/>
          <a:p>
            <a:pPr algn="l"/>
            <a:r>
              <a:rPr lang="en-US" altLang="en-US" sz="3600" dirty="0" err="1" smtClean="0"/>
              <a:t>Actividad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en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grupos</a:t>
            </a:r>
            <a:r>
              <a:rPr lang="en-US" altLang="en-US" sz="3600" dirty="0" smtClean="0"/>
              <a:t> de 2-4</a:t>
            </a:r>
            <a:br>
              <a:rPr lang="en-US" altLang="en-US" sz="3600" dirty="0" smtClean="0"/>
            </a:br>
            <a:r>
              <a:rPr lang="en-US" altLang="en-US" sz="2000" i="1" dirty="0" smtClean="0"/>
              <a:t>Spanish 2 &amp; Spanish 2 MCR</a:t>
            </a:r>
            <a:br>
              <a:rPr lang="en-US" altLang="en-US" sz="2000" i="1" dirty="0" smtClean="0"/>
            </a:br>
            <a:r>
              <a:rPr lang="en-US" altLang="en-US" sz="2000" i="1" dirty="0" err="1" smtClean="0"/>
              <a:t>martes</a:t>
            </a:r>
            <a:r>
              <a:rPr lang="en-US" altLang="en-US" sz="2000" i="1" dirty="0" smtClean="0"/>
              <a:t>, </a:t>
            </a:r>
            <a:r>
              <a:rPr lang="en-US" altLang="en-US" sz="2000" dirty="0" smtClean="0"/>
              <a:t>el 26 de </a:t>
            </a:r>
            <a:r>
              <a:rPr lang="en-US" altLang="en-US" sz="2000" dirty="0" err="1" smtClean="0"/>
              <a:t>agosto</a:t>
            </a:r>
            <a:r>
              <a:rPr lang="en-US" altLang="en-US" sz="2000" dirty="0" smtClean="0"/>
              <a:t>, 2014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76200"/>
            <a:ext cx="2288691" cy="160677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2803" y="5516880"/>
            <a:ext cx="1981197" cy="1417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16" y="5468494"/>
            <a:ext cx="2624349" cy="336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45336"/>
            <a:ext cx="1170749" cy="1501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87" y="1698426"/>
            <a:ext cx="1354038" cy="1354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58" y="3276600"/>
            <a:ext cx="2752442" cy="1587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6" y="3505200"/>
            <a:ext cx="2285994" cy="12477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1066800" cy="14864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25731"/>
            <a:ext cx="1533984" cy="1383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0601" y="1624788"/>
            <a:ext cx="3733800" cy="53245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INSTRUCCIONES: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err="1" smtClean="0">
                <a:solidFill>
                  <a:schemeClr val="tx1"/>
                </a:solidFill>
              </a:rPr>
              <a:t>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grupos</a:t>
            </a:r>
            <a:r>
              <a:rPr lang="en-US" sz="2000" dirty="0" smtClean="0">
                <a:solidFill>
                  <a:schemeClr val="tx1"/>
                </a:solidFill>
              </a:rPr>
              <a:t> de 2-4 personas, </a:t>
            </a:r>
            <a:r>
              <a:rPr lang="en-US" sz="2000" dirty="0" err="1" smtClean="0">
                <a:solidFill>
                  <a:schemeClr val="tx1"/>
                </a:solidFill>
              </a:rPr>
              <a:t>inventen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conversación</a:t>
            </a:r>
            <a:r>
              <a:rPr lang="en-US" sz="2000" dirty="0" smtClean="0">
                <a:solidFill>
                  <a:schemeClr val="tx1"/>
                </a:solidFill>
              </a:rPr>
              <a:t> con dos </a:t>
            </a:r>
            <a:r>
              <a:rPr lang="en-US" sz="2000" dirty="0" err="1" smtClean="0">
                <a:solidFill>
                  <a:schemeClr val="tx1"/>
                </a:solidFill>
              </a:rPr>
              <a:t>caracteres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*</a:t>
            </a:r>
            <a:r>
              <a:rPr lang="en-US" sz="2000" dirty="0" err="1" smtClean="0">
                <a:solidFill>
                  <a:schemeClr val="tx1"/>
                </a:solidFill>
              </a:rPr>
              <a:t>Es</a:t>
            </a:r>
            <a:r>
              <a:rPr lang="en-US" sz="2000" dirty="0" smtClean="0">
                <a:solidFill>
                  <a:schemeClr val="tx1"/>
                </a:solidFill>
              </a:rPr>
              <a:t> la </a:t>
            </a:r>
            <a:r>
              <a:rPr lang="en-US" sz="2000" dirty="0" err="1" smtClean="0">
                <a:solidFill>
                  <a:schemeClr val="tx1"/>
                </a:solidFill>
              </a:rPr>
              <a:t>primera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vez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que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ellos</a:t>
            </a:r>
            <a:r>
              <a:rPr lang="en-US" sz="2000" dirty="0" smtClean="0">
                <a:solidFill>
                  <a:schemeClr val="tx1"/>
                </a:solidFill>
              </a:rPr>
              <a:t> se </a:t>
            </a:r>
            <a:r>
              <a:rPr lang="en-US" sz="2000" dirty="0" err="1" smtClean="0">
                <a:solidFill>
                  <a:schemeClr val="tx1"/>
                </a:solidFill>
              </a:rPr>
              <a:t>conocen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¿</a:t>
            </a:r>
            <a:r>
              <a:rPr lang="en-US" sz="2000" dirty="0" err="1" smtClean="0">
                <a:solidFill>
                  <a:schemeClr val="tx1"/>
                </a:solidFill>
              </a:rPr>
              <a:t>Qué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dicen</a:t>
            </a:r>
            <a:r>
              <a:rPr lang="en-US" sz="2000" dirty="0" smtClean="0">
                <a:solidFill>
                  <a:schemeClr val="tx1"/>
                </a:solidFill>
              </a:rPr>
              <a:t>? </a:t>
            </a:r>
            <a:r>
              <a:rPr lang="en-US" sz="2000" dirty="0" err="1" smtClean="0">
                <a:solidFill>
                  <a:schemeClr val="tx1"/>
                </a:solidFill>
              </a:rPr>
              <a:t>Piensen</a:t>
            </a:r>
            <a:r>
              <a:rPr lang="en-US" sz="2000" dirty="0" smtClean="0">
                <a:solidFill>
                  <a:schemeClr val="tx1"/>
                </a:solidFill>
              </a:rPr>
              <a:t> de </a:t>
            </a:r>
            <a:r>
              <a:rPr lang="en-US" sz="2000" dirty="0" err="1" smtClean="0">
                <a:solidFill>
                  <a:schemeClr val="tx1"/>
                </a:solidFill>
              </a:rPr>
              <a:t>conversaciones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típicas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La </a:t>
            </a:r>
            <a:r>
              <a:rPr lang="en-US" sz="2000" dirty="0" err="1" smtClean="0">
                <a:solidFill>
                  <a:schemeClr val="tx1"/>
                </a:solidFill>
              </a:rPr>
              <a:t>conversación</a:t>
            </a:r>
            <a:r>
              <a:rPr lang="en-US" sz="2000" dirty="0" smtClean="0">
                <a:solidFill>
                  <a:schemeClr val="tx1"/>
                </a:solidFill>
              </a:rPr>
              <a:t> continue, y </a:t>
            </a:r>
            <a:r>
              <a:rPr lang="en-US" sz="2000" dirty="0" err="1" smtClean="0">
                <a:solidFill>
                  <a:schemeClr val="tx1"/>
                </a:solidFill>
              </a:rPr>
              <a:t>ellos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hablan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gustos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familias</a:t>
            </a:r>
            <a:r>
              <a:rPr lang="en-US" sz="2000" dirty="0" smtClean="0">
                <a:solidFill>
                  <a:schemeClr val="tx1"/>
                </a:solidFill>
              </a:rPr>
              <a:t>, y </a:t>
            </a:r>
            <a:r>
              <a:rPr lang="en-US" sz="2000" dirty="0" err="1" smtClean="0">
                <a:solidFill>
                  <a:schemeClr val="tx1"/>
                </a:solidFill>
              </a:rPr>
              <a:t>vidas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¡</a:t>
            </a:r>
            <a:r>
              <a:rPr lang="en-US" sz="2000" dirty="0" err="1" smtClean="0">
                <a:solidFill>
                  <a:schemeClr val="tx1"/>
                </a:solidFill>
              </a:rPr>
              <a:t>Pueden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creativos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" y="3474579"/>
            <a:ext cx="774532" cy="1466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62" y="3474580"/>
            <a:ext cx="1246438" cy="14661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3" y="5324904"/>
            <a:ext cx="2433939" cy="15330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314788"/>
            <a:ext cx="1146206" cy="189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290</Words>
  <Application>Microsoft Office PowerPoint</Application>
  <PresentationFormat>On-screen Show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Práctica Spanish 2 &amp; Spanish 2 MCR martes, el 26 de agosto, 2014</vt:lpstr>
      <vt:lpstr>Repaso de español 1 – Pensar y escribir Spanish 2 &amp; Spanish 2 MCR martes, el 26 de agosto, 2014</vt:lpstr>
      <vt:lpstr>Actividad en grupos de 2-4 Spanish 2 &amp; Spanish 2 MCR martes, el 26 de agosto, 2014</vt:lpstr>
      <vt:lpstr>Actividad en grupos de 2-4 Spanish 2 &amp; Spanish 2 MCR martes, el 26 de agosto,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la clase de español 2 MCR!</dc:title>
  <dc:creator>Adam</dc:creator>
  <cp:lastModifiedBy>Adam</cp:lastModifiedBy>
  <cp:revision>149</cp:revision>
  <dcterms:created xsi:type="dcterms:W3CDTF">2013-08-22T19:14:01Z</dcterms:created>
  <dcterms:modified xsi:type="dcterms:W3CDTF">2014-08-26T13:26:31Z</dcterms:modified>
</cp:coreProperties>
</file>